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9" r:id="rId7"/>
    <p:sldId id="261" r:id="rId8"/>
    <p:sldId id="265" r:id="rId9"/>
    <p:sldId id="269" r:id="rId10"/>
    <p:sldId id="267" r:id="rId11"/>
    <p:sldId id="268" r:id="rId12"/>
    <p:sldId id="260" r:id="rId13"/>
    <p:sldId id="264" r:id="rId14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62A5EC-F957-818C-94F3-A8D2B837182E}" v="1" dt="2024-08-27T00:15:27.693"/>
    <p1510:client id="{D882FD31-EF13-0D08-B387-1D3C1B342117}" v="2" dt="2024-08-26T22:47:49.5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 NERY DE CAMARGO" userId="S::matheus.camargo10@fatec.sp.gov.br::75de8bff-8b14-4ec1-9b68-d5b3381ff4f7" providerId="AD" clId="Web-{4162A5EC-F957-818C-94F3-A8D2B837182E}"/>
    <pc:docChg chg="modSld">
      <pc:chgData name="MATHEUS NERY DE CAMARGO" userId="S::matheus.camargo10@fatec.sp.gov.br::75de8bff-8b14-4ec1-9b68-d5b3381ff4f7" providerId="AD" clId="Web-{4162A5EC-F957-818C-94F3-A8D2B837182E}" dt="2024-08-27T00:15:27.693" v="0" actId="1076"/>
      <pc:docMkLst>
        <pc:docMk/>
      </pc:docMkLst>
      <pc:sldChg chg="modSp">
        <pc:chgData name="MATHEUS NERY DE CAMARGO" userId="S::matheus.camargo10@fatec.sp.gov.br::75de8bff-8b14-4ec1-9b68-d5b3381ff4f7" providerId="AD" clId="Web-{4162A5EC-F957-818C-94F3-A8D2B837182E}" dt="2024-08-27T00:15:27.693" v="0" actId="1076"/>
        <pc:sldMkLst>
          <pc:docMk/>
          <pc:sldMk cId="3034311743" sldId="265"/>
        </pc:sldMkLst>
        <pc:spChg chg="mod">
          <ac:chgData name="MATHEUS NERY DE CAMARGO" userId="S::matheus.camargo10@fatec.sp.gov.br::75de8bff-8b14-4ec1-9b68-d5b3381ff4f7" providerId="AD" clId="Web-{4162A5EC-F957-818C-94F3-A8D2B837182E}" dt="2024-08-27T00:15:27.693" v="0" actId="1076"/>
          <ac:spMkLst>
            <pc:docMk/>
            <pc:sldMk cId="3034311743" sldId="265"/>
            <ac:spMk id="2" creationId="{6014F439-6F4E-4BCD-9A8D-B3943844CA21}"/>
          </ac:spMkLst>
        </pc:spChg>
      </pc:sldChg>
    </pc:docChg>
  </pc:docChgLst>
  <pc:docChgLst>
    <pc:chgData name="MATHEUS AUGUSTO SANTOS GUEFF" userId="S::matheus.gueff@fatec.sp.gov.br::a4c8feae-8e87-4ead-913e-3dd150454793" providerId="AD" clId="Web-{D882FD31-EF13-0D08-B387-1D3C1B342117}"/>
    <pc:docChg chg="modSld">
      <pc:chgData name="MATHEUS AUGUSTO SANTOS GUEFF" userId="S::matheus.gueff@fatec.sp.gov.br::a4c8feae-8e87-4ead-913e-3dd150454793" providerId="AD" clId="Web-{D882FD31-EF13-0D08-B387-1D3C1B342117}" dt="2024-08-26T22:47:49.595" v="1" actId="1076"/>
      <pc:docMkLst>
        <pc:docMk/>
      </pc:docMkLst>
      <pc:sldChg chg="modSp">
        <pc:chgData name="MATHEUS AUGUSTO SANTOS GUEFF" userId="S::matheus.gueff@fatec.sp.gov.br::a4c8feae-8e87-4ead-913e-3dd150454793" providerId="AD" clId="Web-{D882FD31-EF13-0D08-B387-1D3C1B342117}" dt="2024-08-26T22:47:49.595" v="1" actId="1076"/>
        <pc:sldMkLst>
          <pc:docMk/>
          <pc:sldMk cId="587557657" sldId="267"/>
        </pc:sldMkLst>
        <pc:spChg chg="mod">
          <ac:chgData name="MATHEUS AUGUSTO SANTOS GUEFF" userId="S::matheus.gueff@fatec.sp.gov.br::a4c8feae-8e87-4ead-913e-3dd150454793" providerId="AD" clId="Web-{D882FD31-EF13-0D08-B387-1D3C1B342117}" dt="2024-08-26T22:47:49.595" v="1" actId="1076"/>
          <ac:spMkLst>
            <pc:docMk/>
            <pc:sldMk cId="587557657" sldId="267"/>
            <ac:spMk id="2" creationId="{6014F439-6F4E-4BCD-9A8D-B3943844CA21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/>
            <a:t>SOBRECARGA DE CONSTRUTORES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pt-BR" noProof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pt-BR" noProof="0"/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/>
            <a:t>SOBRECARGA DE MÉTODOS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pt-BR" noProof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pt-BR" noProof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2"/>
      <dgm:spPr/>
    </dgm:pt>
    <dgm:pt modelId="{BB7E5F84-64F2-4718-BACC-301BBCDC9D3A}" type="pres">
      <dgm:prSet presAssocID="{AAC263CB-8256-4B03-92FE-1622698FB3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2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1" presStyleCnt="2"/>
      <dgm:spPr/>
    </dgm:pt>
    <dgm:pt modelId="{3CD2D8A7-CAF8-4A2F-A324-BDF8CFA66908}" type="pres">
      <dgm:prSet presAssocID="{93A6A030-ABAB-4EFA-B539-0FDB3E07C1E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1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ACAF17C3-08FB-4404-A101-25BA91958FE3}" type="presParOf" srcId="{62F8266B-222B-4ACF-8613-2C8D6376E5BD}" destId="{344EF6F7-386A-468B-9D66-8046D158DFC8}" srcOrd="2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0C130901-E9D4-4EAF-B424-4F88CE27500B}">
      <dgm:prSet phldrT="[Text]"/>
      <dgm:spPr/>
      <dgm:t>
        <a:bodyPr rtlCol="0"/>
        <a:lstStyle/>
        <a:p>
          <a:pPr rtl="0"/>
          <a:r>
            <a:rPr lang="pt-BR" noProof="0"/>
            <a:t>Porque Usar?</a:t>
          </a:r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pt-BR" noProof="0"/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pt-BR" noProof="0"/>
        </a:p>
      </dgm:t>
    </dgm:pt>
    <dgm:pt modelId="{1E4A4BA3-DA3A-4B8A-9915-6411C96BC20F}">
      <dgm:prSet phldrT="[Text]"/>
      <dgm:spPr/>
      <dgm:t>
        <a:bodyPr rtlCol="0"/>
        <a:lstStyle/>
        <a:p>
          <a:pPr rtl="0"/>
          <a:r>
            <a:rPr lang="pt-BR" noProof="0"/>
            <a:t>Determine o que você vai usar!</a:t>
          </a:r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pt-BR" noProof="0"/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pt-BR" noProof="0"/>
        </a:p>
      </dgm:t>
    </dgm:pt>
    <dgm:pt modelId="{043B841A-F98C-4C81-AB84-52109901E342}">
      <dgm:prSet phldrT="[Text]" custT="1"/>
      <dgm:spPr/>
      <dgm:t>
        <a:bodyPr rtlCol="0"/>
        <a:lstStyle/>
        <a:p>
          <a:pPr rtl="0"/>
          <a:r>
            <a:rPr lang="pt-BR" sz="3800" noProof="0"/>
            <a:t>Crie as sobrecargas dos construtores</a:t>
          </a:r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pt-BR" noProof="0"/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pt-BR" noProof="0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0C130901-E9D4-4EAF-B424-4F88CE27500B}">
      <dgm:prSet phldrT="[Text]"/>
      <dgm:spPr/>
      <dgm:t>
        <a:bodyPr rtlCol="0"/>
        <a:lstStyle/>
        <a:p>
          <a:pPr rtl="0"/>
          <a:r>
            <a:rPr lang="pt-BR" noProof="0"/>
            <a:t>Sobrecargas de métodos</a:t>
          </a:r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pt-BR" noProof="0"/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pt-BR" noProof="0"/>
        </a:p>
      </dgm:t>
    </dgm:pt>
    <dgm:pt modelId="{1E4A4BA3-DA3A-4B8A-9915-6411C96BC20F}">
      <dgm:prSet phldrT="[Text]"/>
      <dgm:spPr/>
      <dgm:t>
        <a:bodyPr rtlCol="0"/>
        <a:lstStyle/>
        <a:p>
          <a:pPr rtl="0"/>
          <a:r>
            <a:rPr lang="pt-BR" noProof="0"/>
            <a:t>Quando Usar?</a:t>
          </a:r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pt-BR" noProof="0"/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pt-BR" noProof="0"/>
        </a:p>
      </dgm:t>
    </dgm:pt>
    <dgm:pt modelId="{043B841A-F98C-4C81-AB84-52109901E342}">
      <dgm:prSet phldrT="[Text]" custT="1"/>
      <dgm:spPr/>
      <dgm:t>
        <a:bodyPr rtlCol="0"/>
        <a:lstStyle/>
        <a:p>
          <a:pPr rtl="0"/>
          <a:r>
            <a:rPr lang="pt-BR" sz="3800" noProof="0"/>
            <a:t>Crie suas sobrecargas de métodos</a:t>
          </a:r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pt-BR" noProof="0"/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pt-BR" noProof="0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575528"/>
          <a:ext cx="3084892" cy="106251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321410" y="814594"/>
          <a:ext cx="584382" cy="584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1227203" y="575528"/>
          <a:ext cx="1857688" cy="1062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49" tIns="112449" rIns="112449" bIns="112449" numCol="1" spcCol="1270" rtlCol="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noProof="0"/>
            <a:t>SOBRECARGA DE CONSTRUTORES</a:t>
          </a:r>
        </a:p>
      </dsp:txBody>
      <dsp:txXfrm>
        <a:off x="1227203" y="575528"/>
        <a:ext cx="1857688" cy="1062514"/>
      </dsp:txXfrm>
    </dsp:sp>
    <dsp:sp modelId="{9DD6C5DE-B838-492F-B4A8-49E4DE8C5CF5}">
      <dsp:nvSpPr>
        <dsp:cNvPr id="0" name=""/>
        <dsp:cNvSpPr/>
      </dsp:nvSpPr>
      <dsp:spPr>
        <a:xfrm>
          <a:off x="0" y="1903671"/>
          <a:ext cx="3084892" cy="1062514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321410" y="2142736"/>
          <a:ext cx="584382" cy="584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1227203" y="1903671"/>
          <a:ext cx="1857688" cy="1062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49" tIns="112449" rIns="112449" bIns="112449" numCol="1" spcCol="1270" rtlCol="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noProof="0"/>
            <a:t>SOBRECARGA DE MÉTODOS</a:t>
          </a:r>
        </a:p>
      </dsp:txBody>
      <dsp:txXfrm>
        <a:off x="1227203" y="1903671"/>
        <a:ext cx="1857688" cy="1062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noProof="0"/>
            <a:t>Porque Usar?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700" kern="1200" noProof="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noProof="0"/>
            <a:t>Determine o que você vai usar!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700" kern="1200" noProof="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noProof="0"/>
            <a:t>Crie as sobrecargas dos construtores</a:t>
          </a:r>
        </a:p>
      </dsp:txBody>
      <dsp:txXfrm>
        <a:off x="5120369" y="1196795"/>
        <a:ext cx="2548060" cy="25480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noProof="0"/>
            <a:t>Sobrecargas de métodos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noProof="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noProof="0"/>
            <a:t>Quando Usar?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noProof="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noProof="0"/>
            <a:t>Crie suas sobrecargas de métodos</a:t>
          </a:r>
        </a:p>
      </dsp:txBody>
      <dsp:txXfrm>
        <a:off x="5120369" y="1196795"/>
        <a:ext cx="2548060" cy="2548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texto de Nível 1 ou de Nível 1 e Nível 2 de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C4E566-DF6D-4434-93E9-5533CA56705F}" type="datetime1">
              <a:rPr lang="pt-BR" smtClean="0"/>
              <a:t>26/08/2024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0CD38-7F5C-4227-BBA4-D598333EE84D}" type="datetime1">
              <a:rPr lang="pt-BR" smtClean="0"/>
              <a:pPr/>
              <a:t>26/08/2024</a:t>
            </a:fld>
            <a:endParaRPr lang="pt-BR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36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314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205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517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1795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8272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 hidden="1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FC0F2418-18A5-4620-9C98-AABCFA65A613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96B0CC-A7A8-4770-8010-8421B78D923A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20234B-30B7-40AE-B829-0CDFB20A8A6F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C4F889-DC04-41D4-9624-F44F4E8775A8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‹#›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3D7379-AFF5-45F0-9A4F-D3BCFA8D885F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6230BA-F9E0-4E57-B34D-A39072C367EA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C8274D-3C8B-49F7-AA5B-2A74945DB72B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1FFE33-98EC-45DF-9B28-9A91B3BD7AF6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024654-788D-4B81-AD3A-2D33A5E99CC4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8D48DB-FFB4-4AA5-93D3-E473718F0CBC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E49CA-2A21-452C-A29D-3D33E5046395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62F635-993B-46BA-821B-592A025CD20C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289913-8AB1-47F9-A4D6-4A59B3162795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23A875-AAC4-45A8-ABAC-BEE21140AF6C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76449D-BEBC-4417-865A-DF4A51559CA5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0345C6-580F-410D-A6D2-723D4EE32CD6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1FB54B-4600-45E4-8262-FE9801EB5BFE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 hidden="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04964C2-D243-417B-AB21-8B2FFD718236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tângulo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12" name="Imagem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a16="http://schemas.microsoft.com/office/drawing/2014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Lâmpad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tângulo com Canto Diagonal Arredondado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a Livre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8" name="Forma Livre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" name="Forma Livre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" name="Forma Livre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" name="Forma Livre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2" name="Forma Livre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Forma Livre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" name="Forma Livre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5" name="Forma Livre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Retângulo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" name="Forma Livre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" name="Forma Livre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Forma Livre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" name="Forma Livre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" name="Forma Livre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" name="Forma Livre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Forma Livre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" name="Forma Livre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5" name="Forma Livre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6" name="Retângulo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/>
              <a:t>SOBRECARGAS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t-BR"/>
              <a:t>Vamos conhecer esse GRANDE RECURSO?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1252" y="373728"/>
            <a:ext cx="6312658" cy="819355"/>
          </a:xfrm>
        </p:spPr>
        <p:txBody>
          <a:bodyPr rtlCol="0" anchor="ctr"/>
          <a:lstStyle/>
          <a:p>
            <a:pPr algn="ctr" rtl="0"/>
            <a:r>
              <a:rPr lang="pt-BR"/>
              <a:t>Atividade de fixação</a:t>
            </a:r>
          </a:p>
        </p:txBody>
      </p:sp>
      <p:pic>
        <p:nvPicPr>
          <p:cNvPr id="6" name="Espaço Reservado para Imagem 5" descr="Circuito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76831" y="184508"/>
            <a:ext cx="3598108" cy="1197794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1382302"/>
            <a:ext cx="9910859" cy="5067659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2400"/>
              <a:t>Construa uma classe que receba 2 ou 3 números escolhidos pelo usuário e a opção de qual operação será efetuada: Adição, Subtração, Multiplicação, Divisão e Potência e caso o usuário coloque 3 números será feito o calculo primeiro dos 2 números e com o resultado dele será feito novamente o cálculo do terceiro número.</a:t>
            </a:r>
          </a:p>
          <a:p>
            <a:pPr algn="ctr" rtl="0"/>
            <a:r>
              <a:rPr lang="pt-BR" sz="2400"/>
              <a:t>Monte todas as classes </a:t>
            </a:r>
            <a:r>
              <a:rPr lang="pt-BR" sz="2400" err="1"/>
              <a:t>get</a:t>
            </a:r>
            <a:r>
              <a:rPr lang="pt-BR" sz="2400"/>
              <a:t>, set além das classes de sobrecarga necessárias para executar as funções.</a:t>
            </a:r>
          </a:p>
        </p:txBody>
      </p:sp>
    </p:spTree>
    <p:extLst>
      <p:ext uri="{BB962C8B-B14F-4D97-AF65-F5344CB8AC3E}">
        <p14:creationId xmlns:p14="http://schemas.microsoft.com/office/powerpoint/2010/main" val="327529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upo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tângulo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282" name="Imagem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a16="http://schemas.microsoft.com/office/drawing/2014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724656" cy="1478570"/>
          </a:xfrm>
        </p:spPr>
        <p:txBody>
          <a:bodyPr rtlCol="0">
            <a:normAutofit/>
          </a:bodyPr>
          <a:lstStyle/>
          <a:p>
            <a:pPr rtl="0"/>
            <a:r>
              <a:rPr lang="pt-BR" sz="3200"/>
              <a:t>Componentes de Computação </a:t>
            </a:r>
          </a:p>
        </p:txBody>
      </p:sp>
      <p:pic>
        <p:nvPicPr>
          <p:cNvPr id="10" name="Espaço Reservado para Conteúdo 6" descr="placa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upo 283" hidden="1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aphicFrame>
        <p:nvGraphicFramePr>
          <p:cNvPr id="200" name="Espaço Reservado para Conteúdo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745676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Sobrecarga de métodos construtores </a:t>
            </a:r>
          </a:p>
        </p:txBody>
      </p:sp>
      <p:graphicFrame>
        <p:nvGraphicFramePr>
          <p:cNvPr id="6" name="Espaço Reservado para Conteúdo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1426819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ATRIBUTOS</a:t>
            </a:r>
          </a:p>
        </p:txBody>
      </p:sp>
      <p:graphicFrame>
        <p:nvGraphicFramePr>
          <p:cNvPr id="6" name="Espaço Reservado para Conteúdo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6901254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61829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0791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CRIANDO O SEU PROJETO COM CONSTRUTORES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/>
              <a:t>Abra o NetBeans</a:t>
            </a:r>
          </a:p>
          <a:p>
            <a:pPr>
              <a:spcBef>
                <a:spcPts val="0"/>
              </a:spcBef>
            </a:pPr>
            <a:r>
              <a:rPr lang="pt-BR"/>
              <a:t>Escolha a opção File;</a:t>
            </a:r>
          </a:p>
          <a:p>
            <a:pPr>
              <a:spcBef>
                <a:spcPts val="0"/>
              </a:spcBef>
            </a:pPr>
            <a:r>
              <a:rPr lang="pt-BR"/>
              <a:t>Escolha a opção </a:t>
            </a:r>
            <a:r>
              <a:rPr lang="pt-BR" err="1"/>
              <a:t>NewProject</a:t>
            </a:r>
            <a:r>
              <a:rPr lang="pt-BR"/>
              <a:t>;</a:t>
            </a:r>
          </a:p>
          <a:p>
            <a:pPr>
              <a:spcBef>
                <a:spcPts val="0"/>
              </a:spcBef>
            </a:pPr>
            <a:r>
              <a:rPr lang="pt-BR"/>
              <a:t>Escolha Java </a:t>
            </a:r>
            <a:r>
              <a:rPr lang="pt-BR" err="1"/>
              <a:t>with</a:t>
            </a:r>
            <a:r>
              <a:rPr lang="pt-BR"/>
              <a:t> </a:t>
            </a:r>
            <a:r>
              <a:rPr lang="pt-BR" err="1"/>
              <a:t>Maven</a:t>
            </a:r>
            <a:r>
              <a:rPr lang="pt-BR"/>
              <a:t>;</a:t>
            </a:r>
          </a:p>
          <a:p>
            <a:pPr>
              <a:spcBef>
                <a:spcPts val="0"/>
              </a:spcBef>
            </a:pPr>
            <a:r>
              <a:rPr lang="pt-BR"/>
              <a:t>Escolha Java </a:t>
            </a:r>
            <a:r>
              <a:rPr lang="pt-BR" err="1"/>
              <a:t>Application</a:t>
            </a:r>
            <a:r>
              <a:rPr lang="pt-BR"/>
              <a:t>;</a:t>
            </a:r>
          </a:p>
          <a:p>
            <a:pPr>
              <a:spcBef>
                <a:spcPts val="0"/>
              </a:spcBef>
            </a:pPr>
            <a:r>
              <a:rPr lang="pt-BR"/>
              <a:t>Digite o nome do Projeto: </a:t>
            </a:r>
            <a:r>
              <a:rPr lang="pt-BR" err="1"/>
              <a:t>ClasseTeste</a:t>
            </a:r>
            <a:r>
              <a:rPr lang="pt-BR"/>
              <a:t>;</a:t>
            </a:r>
          </a:p>
          <a:p>
            <a:pPr>
              <a:spcBef>
                <a:spcPts val="0"/>
              </a:spcBef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31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CLASSES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</a:pPr>
            <a:r>
              <a:rPr lang="pt-BR"/>
              <a:t>Criando uma classe nova</a:t>
            </a:r>
          </a:p>
          <a:p>
            <a:pPr marL="0" indent="0">
              <a:spcBef>
                <a:spcPts val="0"/>
              </a:spcBef>
              <a:buNone/>
            </a:pPr>
            <a:endParaRPr lang="pt-BR"/>
          </a:p>
          <a:p>
            <a:pPr marL="0" indent="0">
              <a:spcBef>
                <a:spcPts val="0"/>
              </a:spcBef>
              <a:buNone/>
            </a:pPr>
            <a:r>
              <a:rPr lang="pt-BR"/>
              <a:t>*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/>
              <a:t> * Click nbfs://nbhost/SystemFileSystem/Templates/Licenses/license-default.txt </a:t>
            </a:r>
            <a:r>
              <a:rPr lang="pt-BR" err="1"/>
              <a:t>to</a:t>
            </a:r>
            <a:r>
              <a:rPr lang="pt-BR"/>
              <a:t> </a:t>
            </a:r>
            <a:r>
              <a:rPr lang="pt-BR" err="1"/>
              <a:t>change</a:t>
            </a:r>
            <a:r>
              <a:rPr lang="pt-BR"/>
              <a:t> </a:t>
            </a:r>
            <a:r>
              <a:rPr lang="pt-BR" err="1"/>
              <a:t>this</a:t>
            </a:r>
            <a:r>
              <a:rPr lang="pt-BR"/>
              <a:t> </a:t>
            </a:r>
            <a:r>
              <a:rPr lang="pt-BR" err="1"/>
              <a:t>license</a:t>
            </a:r>
            <a:endParaRPr lang="pt-BR"/>
          </a:p>
          <a:p>
            <a:pPr marL="0" indent="0">
              <a:spcBef>
                <a:spcPts val="0"/>
              </a:spcBef>
              <a:buNone/>
            </a:pPr>
            <a:r>
              <a:rPr lang="pt-BR"/>
              <a:t> */</a:t>
            </a:r>
          </a:p>
          <a:p>
            <a:pPr marL="0" indent="0">
              <a:spcBef>
                <a:spcPts val="0"/>
              </a:spcBef>
              <a:buNone/>
            </a:pPr>
            <a:endParaRPr lang="pt-BR"/>
          </a:p>
          <a:p>
            <a:pPr marL="0" indent="0">
              <a:spcBef>
                <a:spcPts val="0"/>
              </a:spcBef>
              <a:buNone/>
            </a:pPr>
            <a:r>
              <a:rPr lang="pt-BR" err="1"/>
              <a:t>package</a:t>
            </a:r>
            <a:r>
              <a:rPr lang="pt-BR"/>
              <a:t> </a:t>
            </a:r>
            <a:r>
              <a:rPr lang="pt-BR" err="1"/>
              <a:t>com.mycompany.classeteste</a:t>
            </a:r>
            <a:r>
              <a:rPr lang="pt-BR"/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pt-BR"/>
          </a:p>
          <a:p>
            <a:pPr marL="0" indent="0">
              <a:spcBef>
                <a:spcPts val="0"/>
              </a:spcBef>
              <a:buNone/>
            </a:pPr>
            <a:r>
              <a:rPr lang="pt-BR"/>
              <a:t>/**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/>
              <a:t> *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/>
              <a:t> * @author </a:t>
            </a:r>
            <a:r>
              <a:rPr lang="pt-BR" err="1"/>
              <a:t>claud</a:t>
            </a:r>
            <a:endParaRPr lang="pt-BR"/>
          </a:p>
          <a:p>
            <a:pPr marL="0" indent="0">
              <a:spcBef>
                <a:spcPts val="0"/>
              </a:spcBef>
              <a:buNone/>
            </a:pPr>
            <a:r>
              <a:rPr lang="pt-BR"/>
              <a:t>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err="1"/>
              <a:t>public</a:t>
            </a:r>
            <a:r>
              <a:rPr lang="pt-BR"/>
              <a:t> </a:t>
            </a:r>
            <a:r>
              <a:rPr lang="pt-BR" err="1"/>
              <a:t>class</a:t>
            </a:r>
            <a:r>
              <a:rPr lang="pt-BR"/>
              <a:t> </a:t>
            </a:r>
            <a:r>
              <a:rPr lang="pt-BR" err="1"/>
              <a:t>ClasseTeste</a:t>
            </a:r>
            <a:r>
              <a:rPr lang="pt-BR"/>
              <a:t> {     // </a:t>
            </a:r>
            <a:r>
              <a:rPr lang="pt-BR" sz="2400"/>
              <a:t>Boas práticas:  Toda Classe começa com letra Maiúscula </a:t>
            </a:r>
            <a:r>
              <a:rPr lang="pt-BR" sz="2400" err="1"/>
              <a:t>TesteClasse</a:t>
            </a:r>
            <a:r>
              <a:rPr lang="pt-BR" sz="2400"/>
              <a:t> </a:t>
            </a:r>
            <a:endParaRPr lang="pt-BR"/>
          </a:p>
          <a:p>
            <a:pPr marL="0" indent="0">
              <a:spcBef>
                <a:spcPts val="0"/>
              </a:spcBef>
              <a:buNone/>
            </a:pPr>
            <a:endParaRPr lang="pt-BR"/>
          </a:p>
          <a:p>
            <a:pPr marL="0" indent="0">
              <a:spcBef>
                <a:spcPts val="0"/>
              </a:spcBef>
              <a:buNone/>
            </a:pPr>
            <a:r>
              <a:rPr lang="pt-BR"/>
              <a:t>    </a:t>
            </a:r>
            <a:r>
              <a:rPr lang="pt-BR" err="1"/>
              <a:t>public</a:t>
            </a:r>
            <a:r>
              <a:rPr lang="pt-BR"/>
              <a:t> </a:t>
            </a:r>
            <a:r>
              <a:rPr lang="pt-BR" err="1"/>
              <a:t>static</a:t>
            </a:r>
            <a:r>
              <a:rPr lang="pt-BR"/>
              <a:t> </a:t>
            </a:r>
            <a:r>
              <a:rPr lang="pt-BR" err="1"/>
              <a:t>void</a:t>
            </a:r>
            <a:r>
              <a:rPr lang="pt-BR"/>
              <a:t> </a:t>
            </a:r>
            <a:r>
              <a:rPr lang="pt-BR" err="1"/>
              <a:t>main</a:t>
            </a:r>
            <a:r>
              <a:rPr lang="pt-BR"/>
              <a:t>(</a:t>
            </a:r>
            <a:r>
              <a:rPr lang="pt-BR" err="1"/>
              <a:t>String</a:t>
            </a:r>
            <a:r>
              <a:rPr lang="pt-BR"/>
              <a:t>[] </a:t>
            </a:r>
            <a:r>
              <a:rPr lang="pt-BR" err="1"/>
              <a:t>args</a:t>
            </a:r>
            <a:r>
              <a:rPr lang="pt-BR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/>
              <a:t>        // </a:t>
            </a:r>
            <a:r>
              <a:rPr lang="pt-BR" err="1"/>
              <a:t>System.out.println</a:t>
            </a:r>
            <a:r>
              <a:rPr lang="pt-BR"/>
              <a:t>("</a:t>
            </a:r>
            <a:r>
              <a:rPr lang="pt-BR" err="1"/>
              <a:t>Hello</a:t>
            </a:r>
            <a:r>
              <a:rPr lang="pt-BR"/>
              <a:t> World!");  // Comente ou apague essa linha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/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/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57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MÉTODOS DA CLASSE CRIADA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79600"/>
            <a:ext cx="4954588" cy="4359881"/>
          </a:xfrm>
        </p:spPr>
        <p:txBody>
          <a:bodyPr>
            <a:normAutofit fontScale="47500" lnSpcReduction="20000"/>
          </a:bodyPr>
          <a:lstStyle/>
          <a:p>
            <a:pPr>
              <a:spcBef>
                <a:spcPts val="0"/>
              </a:spcBef>
            </a:pPr>
            <a:r>
              <a:rPr lang="pt-BR"/>
              <a:t>Criando um classe nova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err="1">
                <a:effectLst/>
                <a:latin typeface="Consolas" panose="020B0609020204030204" pitchFamily="49" charset="0"/>
              </a:rPr>
              <a:t>package</a:t>
            </a:r>
            <a:r>
              <a:rPr lang="pt-BR" sz="1800" b="1">
                <a:effectLst/>
                <a:latin typeface="Consolas" panose="020B0609020204030204" pitchFamily="49" charset="0"/>
              </a:rPr>
              <a:t> </a:t>
            </a:r>
            <a:r>
              <a:rPr lang="pt-BR" sz="1800" b="1" err="1">
                <a:effectLst/>
                <a:latin typeface="Consolas" panose="020B0609020204030204" pitchFamily="49" charset="0"/>
              </a:rPr>
              <a:t>com.mycompany.classeteste</a:t>
            </a:r>
            <a:r>
              <a:rPr lang="pt-BR" sz="1800" b="1">
                <a:effectLst/>
                <a:latin typeface="Consolas" panose="020B0609020204030204" pitchFamily="49" charset="0"/>
              </a:rPr>
              <a:t>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err="1">
                <a:effectLst/>
                <a:latin typeface="Consolas" panose="020B0609020204030204" pitchFamily="49" charset="0"/>
              </a:rPr>
              <a:t>public</a:t>
            </a:r>
            <a:r>
              <a:rPr lang="pt-BR" sz="1800">
                <a:effectLst/>
                <a:latin typeface="Consolas" panose="020B0609020204030204" pitchFamily="49" charset="0"/>
              </a:rPr>
              <a:t> </a:t>
            </a:r>
            <a:r>
              <a:rPr lang="pt-BR" sz="1800" b="1" err="1">
                <a:effectLst/>
                <a:latin typeface="Consolas" panose="020B0609020204030204" pitchFamily="49" charset="0"/>
              </a:rPr>
              <a:t>class</a:t>
            </a:r>
            <a:r>
              <a:rPr lang="pt-BR" sz="1800">
                <a:effectLst/>
                <a:latin typeface="Consolas" panose="020B0609020204030204" pitchFamily="49" charset="0"/>
              </a:rPr>
              <a:t> </a:t>
            </a:r>
            <a:r>
              <a:rPr lang="pt-BR" sz="1800" err="1">
                <a:effectLst/>
                <a:latin typeface="Consolas" panose="020B0609020204030204" pitchFamily="49" charset="0"/>
              </a:rPr>
              <a:t>Teste_Classe</a:t>
            </a:r>
            <a:r>
              <a:rPr lang="pt-BR" sz="1800">
                <a:effectLst/>
                <a:latin typeface="Consolas" panose="020B0609020204030204" pitchFamily="49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err="1">
                <a:effectLst/>
                <a:latin typeface="Consolas" panose="020B0609020204030204" pitchFamily="49" charset="0"/>
              </a:rPr>
              <a:t>Teste_Classe</a:t>
            </a:r>
            <a:r>
              <a:rPr lang="pt-BR" sz="1400">
                <a:effectLst/>
                <a:latin typeface="Consolas" panose="020B0609020204030204" pitchFamily="49" charset="0"/>
              </a:rPr>
              <a:t>(</a:t>
            </a:r>
            <a:r>
              <a:rPr lang="pt-BR" sz="1400" b="1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>
                <a:effectLst/>
                <a:latin typeface="Consolas" panose="020B0609020204030204" pitchFamily="49" charset="0"/>
              </a:rPr>
              <a:t> numero) {// método construtor com 1 número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>
                <a:effectLst/>
                <a:latin typeface="Consolas" panose="020B0609020204030204" pitchFamily="49" charset="0"/>
              </a:rPr>
              <a:t>	super</a:t>
            </a:r>
            <a:r>
              <a:rPr lang="pt-BR" sz="1400">
                <a:effectLst/>
                <a:latin typeface="Consolas" panose="020B0609020204030204" pitchFamily="49" charset="0"/>
              </a:rPr>
              <a:t>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>
                <a:effectLst/>
                <a:latin typeface="Consolas" panose="020B0609020204030204" pitchFamily="49" charset="0"/>
              </a:rPr>
              <a:t>	</a:t>
            </a:r>
            <a:r>
              <a:rPr lang="pt-BR" sz="1400" b="1" err="1">
                <a:effectLst/>
                <a:latin typeface="Consolas" panose="020B0609020204030204" pitchFamily="49" charset="0"/>
              </a:rPr>
              <a:t>this</a:t>
            </a:r>
            <a:r>
              <a:rPr lang="pt-BR" sz="1400" err="1">
                <a:effectLst/>
                <a:latin typeface="Consolas" panose="020B0609020204030204" pitchFamily="49" charset="0"/>
              </a:rPr>
              <a:t>.numero</a:t>
            </a:r>
            <a:r>
              <a:rPr lang="pt-BR" sz="1400">
                <a:effectLst/>
                <a:latin typeface="Consolas" panose="020B0609020204030204" pitchFamily="49" charset="0"/>
              </a:rPr>
              <a:t> = numero;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err="1">
                <a:effectLst/>
                <a:latin typeface="Consolas" panose="020B0609020204030204" pitchFamily="49" charset="0"/>
              </a:rPr>
              <a:t>Teste_Classe</a:t>
            </a:r>
            <a:r>
              <a:rPr lang="pt-BR" sz="1400">
                <a:effectLst/>
                <a:latin typeface="Consolas" panose="020B0609020204030204" pitchFamily="49" charset="0"/>
              </a:rPr>
              <a:t>(</a:t>
            </a:r>
            <a:r>
              <a:rPr lang="pt-BR" sz="1400" b="1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>
                <a:effectLst/>
                <a:latin typeface="Consolas" panose="020B0609020204030204" pitchFamily="49" charset="0"/>
              </a:rPr>
              <a:t> numero, </a:t>
            </a:r>
            <a:r>
              <a:rPr lang="pt-BR" sz="1400" b="1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>
                <a:effectLst/>
                <a:latin typeface="Consolas" panose="020B0609020204030204" pitchFamily="49" charset="0"/>
              </a:rPr>
              <a:t> numero2) {// método construtor com 2 números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>
                <a:effectLst/>
                <a:latin typeface="Consolas" panose="020B0609020204030204" pitchFamily="49" charset="0"/>
              </a:rPr>
              <a:t>	super</a:t>
            </a:r>
            <a:r>
              <a:rPr lang="pt-BR" sz="1400">
                <a:effectLst/>
                <a:latin typeface="Consolas" panose="020B0609020204030204" pitchFamily="49" charset="0"/>
              </a:rPr>
              <a:t>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>
                <a:effectLst/>
                <a:latin typeface="Consolas" panose="020B0609020204030204" pitchFamily="49" charset="0"/>
              </a:rPr>
              <a:t>	</a:t>
            </a:r>
            <a:r>
              <a:rPr lang="pt-BR" sz="1400" b="1" err="1">
                <a:effectLst/>
                <a:latin typeface="Consolas" panose="020B0609020204030204" pitchFamily="49" charset="0"/>
              </a:rPr>
              <a:t>this</a:t>
            </a:r>
            <a:r>
              <a:rPr lang="pt-BR" sz="1400" err="1">
                <a:effectLst/>
                <a:latin typeface="Consolas" panose="020B0609020204030204" pitchFamily="49" charset="0"/>
              </a:rPr>
              <a:t>.numero</a:t>
            </a:r>
            <a:r>
              <a:rPr lang="pt-BR" sz="1400">
                <a:effectLst/>
                <a:latin typeface="Consolas" panose="020B0609020204030204" pitchFamily="49" charset="0"/>
              </a:rPr>
              <a:t> = numero;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>
                <a:effectLst/>
                <a:latin typeface="Consolas" panose="020B0609020204030204" pitchFamily="49" charset="0"/>
              </a:rPr>
              <a:t>	this</a:t>
            </a:r>
            <a:r>
              <a:rPr lang="pt-BR" sz="1400">
                <a:effectLst/>
                <a:latin typeface="Consolas" panose="020B0609020204030204" pitchFamily="49" charset="0"/>
              </a:rPr>
              <a:t>.numero2 = numero2;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/* </a:t>
            </a:r>
            <a:r>
              <a:rPr lang="pt-BR" sz="1400" u="sng">
                <a:effectLst/>
                <a:latin typeface="Consolas" panose="020B0609020204030204" pitchFamily="49" charset="0"/>
              </a:rPr>
              <a:t>Assim</a:t>
            </a:r>
            <a:r>
              <a:rPr lang="pt-BR" sz="1400">
                <a:effectLst/>
                <a:latin typeface="Consolas" panose="020B0609020204030204" pitchFamily="49" charset="0"/>
              </a:rPr>
              <a:t> é </a:t>
            </a:r>
            <a:r>
              <a:rPr lang="pt-BR" sz="1400" u="sng">
                <a:effectLst/>
                <a:latin typeface="Consolas" panose="020B0609020204030204" pitchFamily="49" charset="0"/>
              </a:rPr>
              <a:t>para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u="sng">
                <a:effectLst/>
                <a:latin typeface="Consolas" panose="020B0609020204030204" pitchFamily="49" charset="0"/>
              </a:rPr>
              <a:t>se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u="sng">
                <a:effectLst/>
                <a:latin typeface="Consolas" panose="020B0609020204030204" pitchFamily="49" charset="0"/>
              </a:rPr>
              <a:t>usar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u="sng">
                <a:effectLst/>
                <a:latin typeface="Consolas" panose="020B0609020204030204" pitchFamily="49" charset="0"/>
              </a:rPr>
              <a:t>uma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u="sng">
                <a:effectLst/>
                <a:latin typeface="Consolas" panose="020B0609020204030204" pitchFamily="49" charset="0"/>
              </a:rPr>
              <a:t>sobrecarga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u="sng">
                <a:effectLst/>
                <a:latin typeface="Consolas" panose="020B0609020204030204" pitchFamily="49" charset="0"/>
              </a:rPr>
              <a:t>de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u="sng">
                <a:effectLst/>
                <a:latin typeface="Consolas" panose="020B0609020204030204" pitchFamily="49" charset="0"/>
              </a:rPr>
              <a:t>métodos</a:t>
            </a:r>
            <a:r>
              <a:rPr lang="pt-BR" sz="1400">
                <a:effectLst/>
                <a:latin typeface="Consolas" panose="020B0609020204030204" pitchFamily="49" charset="0"/>
              </a:rPr>
              <a:t> - </a:t>
            </a:r>
            <a:r>
              <a:rPr lang="pt-BR" sz="1400" u="sng">
                <a:effectLst/>
                <a:latin typeface="Consolas" panose="020B0609020204030204" pitchFamily="49" charset="0"/>
              </a:rPr>
              <a:t>neste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u="sng">
                <a:effectLst/>
                <a:latin typeface="Consolas" panose="020B0609020204030204" pitchFamily="49" charset="0"/>
              </a:rPr>
              <a:t>caso</a:t>
            </a:r>
            <a:r>
              <a:rPr lang="pt-BR" sz="1400">
                <a:effectLst/>
                <a:latin typeface="Consolas" panose="020B0609020204030204" pitchFamily="49" charset="0"/>
              </a:rPr>
              <a:t> o </a:t>
            </a:r>
            <a:r>
              <a:rPr lang="pt-BR" sz="1400" u="sng">
                <a:effectLst/>
                <a:latin typeface="Consolas" panose="020B0609020204030204" pitchFamily="49" charset="0"/>
              </a:rPr>
              <a:t>método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u="sng">
                <a:effectLst/>
                <a:latin typeface="Consolas" panose="020B0609020204030204" pitchFamily="49" charset="0"/>
              </a:rPr>
              <a:t>Construtor</a:t>
            </a:r>
            <a:endParaRPr lang="pt-BR" sz="1400">
              <a:effectLst/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err="1">
                <a:effectLst/>
                <a:latin typeface="Consolas" panose="020B0609020204030204" pitchFamily="49" charset="0"/>
              </a:rPr>
              <a:t>Teste_Classe</a:t>
            </a:r>
            <a:r>
              <a:rPr lang="pt-BR" sz="1400">
                <a:effectLst/>
                <a:latin typeface="Consolas" panose="020B0609020204030204" pitchFamily="49" charset="0"/>
              </a:rPr>
              <a:t>(</a:t>
            </a:r>
            <a:r>
              <a:rPr lang="pt-BR" sz="1400" u="sng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u="sng">
                <a:effectLst/>
                <a:latin typeface="Consolas" panose="020B0609020204030204" pitchFamily="49" charset="0"/>
              </a:rPr>
              <a:t>numero</a:t>
            </a:r>
            <a:r>
              <a:rPr lang="pt-BR" sz="1400">
                <a:effectLst/>
                <a:latin typeface="Consolas" panose="020B0609020204030204" pitchFamily="49" charset="0"/>
              </a:rPr>
              <a:t>, </a:t>
            </a:r>
            <a:r>
              <a:rPr lang="pt-BR" sz="1400" u="sng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>
                <a:effectLst/>
                <a:latin typeface="Consolas" panose="020B0609020204030204" pitchFamily="49" charset="0"/>
              </a:rPr>
              <a:t> numero2)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	super();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	</a:t>
            </a:r>
            <a:r>
              <a:rPr lang="pt-BR" sz="1400" err="1">
                <a:effectLst/>
                <a:latin typeface="Consolas" panose="020B0609020204030204" pitchFamily="49" charset="0"/>
              </a:rPr>
              <a:t>this.numero</a:t>
            </a:r>
            <a:r>
              <a:rPr lang="pt-BR" sz="1400">
                <a:effectLst/>
                <a:latin typeface="Consolas" panose="020B0609020204030204" pitchFamily="49" charset="0"/>
              </a:rPr>
              <a:t> = </a:t>
            </a:r>
            <a:r>
              <a:rPr lang="pt-BR" sz="1400" u="sng">
                <a:effectLst/>
                <a:latin typeface="Consolas" panose="020B0609020204030204" pitchFamily="49" charset="0"/>
              </a:rPr>
              <a:t>numero</a:t>
            </a:r>
            <a:r>
              <a:rPr lang="pt-BR" sz="1400">
                <a:effectLst/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	this.numero2 = numero2;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} */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// </a:t>
            </a:r>
            <a:r>
              <a:rPr lang="pt-BR" sz="1400" u="sng">
                <a:effectLst/>
                <a:latin typeface="Consolas" panose="020B0609020204030204" pitchFamily="49" charset="0"/>
              </a:rPr>
              <a:t>Método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err="1">
                <a:effectLst/>
                <a:latin typeface="Consolas" panose="020B0609020204030204" pitchFamily="49" charset="0"/>
              </a:rPr>
              <a:t>get</a:t>
            </a:r>
            <a:r>
              <a:rPr lang="pt-BR" sz="1400">
                <a:effectLst/>
                <a:latin typeface="Consolas" panose="020B0609020204030204" pitchFamily="49" charset="0"/>
              </a:rPr>
              <a:t> do </a:t>
            </a:r>
            <a:r>
              <a:rPr lang="pt-BR" sz="1400" u="sng">
                <a:effectLst/>
                <a:latin typeface="Consolas" panose="020B0609020204030204" pitchFamily="49" charset="0"/>
              </a:rPr>
              <a:t>Numero</a:t>
            </a:r>
            <a:endParaRPr lang="pt-BR" sz="1400">
              <a:effectLst/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b="1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err="1">
                <a:effectLst/>
                <a:latin typeface="Consolas" panose="020B0609020204030204" pitchFamily="49" charset="0"/>
              </a:rPr>
              <a:t>getNumero</a:t>
            </a:r>
            <a:r>
              <a:rPr lang="pt-BR" sz="1400">
                <a:effectLst/>
                <a:latin typeface="Consolas" panose="020B0609020204030204" pitchFamily="49" charset="0"/>
              </a:rPr>
              <a:t>()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>
                <a:effectLst/>
                <a:latin typeface="Consolas" panose="020B0609020204030204" pitchFamily="49" charset="0"/>
              </a:rPr>
              <a:t>	</a:t>
            </a:r>
            <a:r>
              <a:rPr lang="pt-BR" sz="1400" b="1" err="1">
                <a:effectLst/>
                <a:latin typeface="Consolas" panose="020B0609020204030204" pitchFamily="49" charset="0"/>
              </a:rPr>
              <a:t>return</a:t>
            </a:r>
            <a:r>
              <a:rPr lang="pt-BR" sz="1400">
                <a:effectLst/>
                <a:latin typeface="Consolas" panose="020B0609020204030204" pitchFamily="49" charset="0"/>
              </a:rPr>
              <a:t> numero;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// </a:t>
            </a:r>
            <a:r>
              <a:rPr lang="pt-BR" sz="1400" u="sng">
                <a:effectLst/>
                <a:latin typeface="Consolas" panose="020B0609020204030204" pitchFamily="49" charset="0"/>
              </a:rPr>
              <a:t>Método</a:t>
            </a:r>
            <a:r>
              <a:rPr lang="pt-BR" sz="1400">
                <a:effectLst/>
                <a:latin typeface="Consolas" panose="020B0609020204030204" pitchFamily="49" charset="0"/>
              </a:rPr>
              <a:t> set do </a:t>
            </a:r>
            <a:r>
              <a:rPr lang="pt-BR" sz="1400" u="sng">
                <a:effectLst/>
                <a:latin typeface="Consolas" panose="020B0609020204030204" pitchFamily="49" charset="0"/>
              </a:rPr>
              <a:t>Numero</a:t>
            </a:r>
            <a:endParaRPr lang="pt-BR" sz="1400">
              <a:effectLst/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b="1" err="1">
                <a:effectLst/>
                <a:latin typeface="Consolas" panose="020B0609020204030204" pitchFamily="49" charset="0"/>
              </a:rPr>
              <a:t>void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err="1">
                <a:effectLst/>
                <a:latin typeface="Consolas" panose="020B0609020204030204" pitchFamily="49" charset="0"/>
              </a:rPr>
              <a:t>setNumero</a:t>
            </a:r>
            <a:r>
              <a:rPr lang="pt-BR" sz="1400">
                <a:effectLst/>
                <a:latin typeface="Consolas" panose="020B0609020204030204" pitchFamily="49" charset="0"/>
              </a:rPr>
              <a:t>(</a:t>
            </a:r>
            <a:r>
              <a:rPr lang="pt-BR" sz="1400" b="1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>
                <a:effectLst/>
                <a:latin typeface="Consolas" panose="020B0609020204030204" pitchFamily="49" charset="0"/>
              </a:rPr>
              <a:t> numero)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>
                <a:effectLst/>
                <a:latin typeface="Consolas" panose="020B0609020204030204" pitchFamily="49" charset="0"/>
              </a:rPr>
              <a:t>	</a:t>
            </a:r>
            <a:r>
              <a:rPr lang="pt-BR" sz="1400" b="1" err="1">
                <a:effectLst/>
                <a:latin typeface="Consolas" panose="020B0609020204030204" pitchFamily="49" charset="0"/>
              </a:rPr>
              <a:t>this</a:t>
            </a:r>
            <a:r>
              <a:rPr lang="pt-BR" sz="1400" err="1">
                <a:effectLst/>
                <a:latin typeface="Consolas" panose="020B0609020204030204" pitchFamily="49" charset="0"/>
              </a:rPr>
              <a:t>.numero</a:t>
            </a:r>
            <a:r>
              <a:rPr lang="pt-BR" sz="1400">
                <a:effectLst/>
                <a:latin typeface="Consolas" panose="020B0609020204030204" pitchFamily="49" charset="0"/>
              </a:rPr>
              <a:t> = numero;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// </a:t>
            </a:r>
            <a:r>
              <a:rPr lang="pt-BR" sz="1400" u="sng">
                <a:effectLst/>
                <a:latin typeface="Consolas" panose="020B0609020204030204" pitchFamily="49" charset="0"/>
              </a:rPr>
              <a:t>Métodos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err="1">
                <a:effectLst/>
                <a:latin typeface="Consolas" panose="020B0609020204030204" pitchFamily="49" charset="0"/>
              </a:rPr>
              <a:t>get</a:t>
            </a:r>
            <a:r>
              <a:rPr lang="pt-BR" sz="1400">
                <a:effectLst/>
                <a:latin typeface="Consolas" panose="020B0609020204030204" pitchFamily="49" charset="0"/>
              </a:rPr>
              <a:t> do número2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b="1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>
                <a:effectLst/>
                <a:latin typeface="Consolas" panose="020B0609020204030204" pitchFamily="49" charset="0"/>
              </a:rPr>
              <a:t> getNumero2()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>
                <a:effectLst/>
                <a:latin typeface="Consolas" panose="020B0609020204030204" pitchFamily="49" charset="0"/>
              </a:rPr>
              <a:t>	</a:t>
            </a:r>
            <a:r>
              <a:rPr lang="pt-BR" sz="1400" b="1" err="1">
                <a:effectLst/>
                <a:latin typeface="Consolas" panose="020B0609020204030204" pitchFamily="49" charset="0"/>
              </a:rPr>
              <a:t>return</a:t>
            </a:r>
            <a:r>
              <a:rPr lang="pt-BR" sz="1400">
                <a:effectLst/>
                <a:latin typeface="Consolas" panose="020B0609020204030204" pitchFamily="49" charset="0"/>
              </a:rPr>
              <a:t> numero2;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// </a:t>
            </a:r>
            <a:r>
              <a:rPr lang="pt-BR" sz="1400" u="sng">
                <a:effectLst/>
                <a:latin typeface="Consolas" panose="020B0609020204030204" pitchFamily="49" charset="0"/>
              </a:rPr>
              <a:t>Métodos</a:t>
            </a:r>
            <a:r>
              <a:rPr lang="pt-BR" sz="1400">
                <a:effectLst/>
                <a:latin typeface="Consolas" panose="020B0609020204030204" pitchFamily="49" charset="0"/>
              </a:rPr>
              <a:t> set do número2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b="1" err="1">
                <a:effectLst/>
                <a:latin typeface="Consolas" panose="020B0609020204030204" pitchFamily="49" charset="0"/>
              </a:rPr>
              <a:t>void</a:t>
            </a:r>
            <a:r>
              <a:rPr lang="pt-BR" sz="1400">
                <a:effectLst/>
                <a:latin typeface="Consolas" panose="020B0609020204030204" pitchFamily="49" charset="0"/>
              </a:rPr>
              <a:t> setNumero2(</a:t>
            </a:r>
            <a:r>
              <a:rPr lang="pt-BR" sz="1400" b="1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>
                <a:effectLst/>
                <a:latin typeface="Consolas" panose="020B0609020204030204" pitchFamily="49" charset="0"/>
              </a:rPr>
              <a:t> numero)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>
                <a:effectLst/>
                <a:latin typeface="Consolas" panose="020B0609020204030204" pitchFamily="49" charset="0"/>
              </a:rPr>
              <a:t>	this</a:t>
            </a:r>
            <a:r>
              <a:rPr lang="pt-BR" sz="1400">
                <a:effectLst/>
                <a:latin typeface="Consolas" panose="020B0609020204030204" pitchFamily="49" charset="0"/>
              </a:rPr>
              <a:t>.numero2 = numero2;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pt-BR"/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2A7A93B9-E9E3-B0D0-7ECE-8AAF97CB92B8}"/>
              </a:ext>
            </a:extLst>
          </p:cNvPr>
          <p:cNvSpPr txBox="1">
            <a:spLocks/>
          </p:cNvSpPr>
          <p:nvPr/>
        </p:nvSpPr>
        <p:spPr>
          <a:xfrm>
            <a:off x="6348413" y="1879599"/>
            <a:ext cx="4954588" cy="4359881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pt-BR"/>
          </a:p>
          <a:p>
            <a:pPr marL="457200" lvl="1" indent="0">
              <a:spcBef>
                <a:spcPts val="0"/>
              </a:spcBef>
              <a:buNone/>
            </a:pPr>
            <a:r>
              <a:rPr lang="pt-BR" sz="1800">
                <a:effectLst/>
                <a:latin typeface="Consolas" panose="020B0609020204030204" pitchFamily="49" charset="0"/>
              </a:rPr>
              <a:t>// </a:t>
            </a:r>
            <a:r>
              <a:rPr lang="pt-BR" sz="1800" u="sng">
                <a:effectLst/>
                <a:latin typeface="Consolas" panose="020B0609020204030204" pitchFamily="49" charset="0"/>
              </a:rPr>
              <a:t>Método</a:t>
            </a:r>
            <a:r>
              <a:rPr lang="pt-BR" sz="1800">
                <a:effectLst/>
                <a:latin typeface="Consolas" panose="020B0609020204030204" pitchFamily="49" charset="0"/>
              </a:rPr>
              <a:t> </a:t>
            </a:r>
            <a:r>
              <a:rPr lang="pt-BR" sz="1800" err="1">
                <a:effectLst/>
                <a:latin typeface="Consolas" panose="020B0609020204030204" pitchFamily="49" charset="0"/>
              </a:rPr>
              <a:t>get</a:t>
            </a:r>
            <a:r>
              <a:rPr lang="pt-BR" sz="1800">
                <a:effectLst/>
                <a:latin typeface="Consolas" panose="020B0609020204030204" pitchFamily="49" charset="0"/>
              </a:rPr>
              <a:t> do </a:t>
            </a:r>
            <a:r>
              <a:rPr lang="pt-BR" sz="1800" u="sng">
                <a:effectLst/>
                <a:latin typeface="Consolas" panose="020B0609020204030204" pitchFamily="49" charset="0"/>
              </a:rPr>
              <a:t>resultado</a:t>
            </a:r>
            <a:endParaRPr lang="pt-BR" sz="1800">
              <a:effectLst/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800" b="1" err="1">
                <a:effectLst/>
                <a:latin typeface="Consolas" panose="020B0609020204030204" pitchFamily="49" charset="0"/>
              </a:rPr>
              <a:t>public</a:t>
            </a:r>
            <a:r>
              <a:rPr lang="pt-BR" sz="1800">
                <a:effectLst/>
                <a:latin typeface="Consolas" panose="020B0609020204030204" pitchFamily="49" charset="0"/>
              </a:rPr>
              <a:t> </a:t>
            </a:r>
            <a:r>
              <a:rPr lang="pt-BR" sz="1800" b="1" err="1">
                <a:effectLst/>
                <a:latin typeface="Consolas" panose="020B0609020204030204" pitchFamily="49" charset="0"/>
              </a:rPr>
              <a:t>int</a:t>
            </a:r>
            <a:r>
              <a:rPr lang="pt-BR" sz="1800">
                <a:effectLst/>
                <a:latin typeface="Consolas" panose="020B0609020204030204" pitchFamily="49" charset="0"/>
              </a:rPr>
              <a:t> </a:t>
            </a:r>
            <a:r>
              <a:rPr lang="pt-BR" sz="1800" err="1">
                <a:effectLst/>
                <a:latin typeface="Consolas" panose="020B0609020204030204" pitchFamily="49" charset="0"/>
              </a:rPr>
              <a:t>getResultado</a:t>
            </a:r>
            <a:r>
              <a:rPr lang="pt-BR" sz="1800">
                <a:effectLst/>
                <a:latin typeface="Consolas" panose="020B0609020204030204" pitchFamily="49" charset="0"/>
              </a:rPr>
              <a:t>()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800" b="1">
                <a:effectLst/>
                <a:latin typeface="Consolas" panose="020B0609020204030204" pitchFamily="49" charset="0"/>
              </a:rPr>
              <a:t>	</a:t>
            </a:r>
            <a:r>
              <a:rPr lang="pt-BR" sz="1800" b="1" err="1">
                <a:effectLst/>
                <a:latin typeface="Consolas" panose="020B0609020204030204" pitchFamily="49" charset="0"/>
              </a:rPr>
              <a:t>return</a:t>
            </a:r>
            <a:r>
              <a:rPr lang="pt-BR" sz="1800">
                <a:effectLst/>
                <a:latin typeface="Consolas" panose="020B0609020204030204" pitchFamily="49" charset="0"/>
              </a:rPr>
              <a:t> resultado;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2400">
                <a:latin typeface="Consolas" panose="020B0609020204030204" pitchFamily="49" charset="0"/>
              </a:rPr>
              <a:t>}</a:t>
            </a:r>
            <a:endParaRPr lang="pt-BR" sz="1800">
              <a:effectLst/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800">
                <a:effectLst/>
                <a:latin typeface="Consolas" panose="020B0609020204030204" pitchFamily="49" charset="0"/>
              </a:rPr>
              <a:t>// </a:t>
            </a:r>
            <a:r>
              <a:rPr lang="pt-BR" sz="1800" u="sng">
                <a:effectLst/>
                <a:latin typeface="Consolas" panose="020B0609020204030204" pitchFamily="49" charset="0"/>
              </a:rPr>
              <a:t>Método</a:t>
            </a:r>
            <a:r>
              <a:rPr lang="pt-BR" sz="1800">
                <a:effectLst/>
                <a:latin typeface="Consolas" panose="020B0609020204030204" pitchFamily="49" charset="0"/>
              </a:rPr>
              <a:t> set do </a:t>
            </a:r>
            <a:r>
              <a:rPr lang="pt-BR" sz="1800" u="sng">
                <a:effectLst/>
                <a:latin typeface="Consolas" panose="020B0609020204030204" pitchFamily="49" charset="0"/>
              </a:rPr>
              <a:t>resultado</a:t>
            </a:r>
            <a:endParaRPr lang="pt-BR" sz="1800">
              <a:effectLst/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800" b="1" err="1">
                <a:effectLst/>
                <a:latin typeface="Consolas" panose="020B0609020204030204" pitchFamily="49" charset="0"/>
              </a:rPr>
              <a:t>public</a:t>
            </a:r>
            <a:r>
              <a:rPr lang="pt-BR" sz="1800">
                <a:effectLst/>
                <a:latin typeface="Consolas" panose="020B0609020204030204" pitchFamily="49" charset="0"/>
              </a:rPr>
              <a:t> </a:t>
            </a:r>
            <a:r>
              <a:rPr lang="pt-BR" sz="1800" b="1" err="1">
                <a:effectLst/>
                <a:latin typeface="Consolas" panose="020B0609020204030204" pitchFamily="49" charset="0"/>
              </a:rPr>
              <a:t>void</a:t>
            </a:r>
            <a:r>
              <a:rPr lang="pt-BR" sz="1800">
                <a:effectLst/>
                <a:latin typeface="Consolas" panose="020B0609020204030204" pitchFamily="49" charset="0"/>
              </a:rPr>
              <a:t> </a:t>
            </a:r>
            <a:r>
              <a:rPr lang="pt-BR" sz="1800" err="1">
                <a:effectLst/>
                <a:latin typeface="Consolas" panose="020B0609020204030204" pitchFamily="49" charset="0"/>
              </a:rPr>
              <a:t>setResultado</a:t>
            </a:r>
            <a:r>
              <a:rPr lang="pt-BR" sz="1800">
                <a:effectLst/>
                <a:latin typeface="Consolas" panose="020B0609020204030204" pitchFamily="49" charset="0"/>
              </a:rPr>
              <a:t>(</a:t>
            </a:r>
            <a:r>
              <a:rPr lang="pt-BR" sz="1800" b="1" err="1">
                <a:effectLst/>
                <a:latin typeface="Consolas" panose="020B0609020204030204" pitchFamily="49" charset="0"/>
              </a:rPr>
              <a:t>int</a:t>
            </a:r>
            <a:r>
              <a:rPr lang="pt-BR" sz="1800">
                <a:effectLst/>
                <a:latin typeface="Consolas" panose="020B0609020204030204" pitchFamily="49" charset="0"/>
              </a:rPr>
              <a:t> resultado)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800" b="1">
                <a:effectLst/>
                <a:latin typeface="Consolas" panose="020B0609020204030204" pitchFamily="49" charset="0"/>
              </a:rPr>
              <a:t>	</a:t>
            </a:r>
            <a:r>
              <a:rPr lang="pt-BR" sz="1800" b="1" err="1">
                <a:effectLst/>
                <a:latin typeface="Consolas" panose="020B0609020204030204" pitchFamily="49" charset="0"/>
              </a:rPr>
              <a:t>this</a:t>
            </a:r>
            <a:r>
              <a:rPr lang="pt-BR" sz="1800" err="1">
                <a:effectLst/>
                <a:latin typeface="Consolas" panose="020B0609020204030204" pitchFamily="49" charset="0"/>
              </a:rPr>
              <a:t>.resultado</a:t>
            </a:r>
            <a:r>
              <a:rPr lang="pt-BR" sz="1800">
                <a:effectLst/>
                <a:latin typeface="Consolas" panose="020B0609020204030204" pitchFamily="49" charset="0"/>
              </a:rPr>
              <a:t> = resultado</a:t>
            </a:r>
            <a:r>
              <a:rPr lang="pt-BR" sz="1800"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2400"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pt-B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latin typeface="Consolas" panose="020B0609020204030204" pitchFamily="49" charset="0"/>
              </a:rPr>
              <a:t>// </a:t>
            </a:r>
            <a:r>
              <a:rPr lang="pt-BR" sz="1400" u="sng">
                <a:latin typeface="Consolas" panose="020B0609020204030204" pitchFamily="49" charset="0"/>
              </a:rPr>
              <a:t>Método</a:t>
            </a:r>
            <a:r>
              <a:rPr lang="pt-BR" sz="1400">
                <a:latin typeface="Consolas" panose="020B0609020204030204" pitchFamily="49" charset="0"/>
              </a:rPr>
              <a:t> set do </a:t>
            </a:r>
            <a:r>
              <a:rPr lang="pt-BR" sz="1400" u="sng">
                <a:latin typeface="Consolas" panose="020B0609020204030204" pitchFamily="49" charset="0"/>
              </a:rPr>
              <a:t>resultado</a:t>
            </a:r>
            <a:endParaRPr lang="pt-BR" sz="1400"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err="1">
                <a:latin typeface="Consolas" panose="020B0609020204030204" pitchFamily="49" charset="0"/>
              </a:rPr>
              <a:t>public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b="1" err="1">
                <a:latin typeface="Consolas" panose="020B0609020204030204" pitchFamily="49" charset="0"/>
              </a:rPr>
              <a:t>void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err="1">
                <a:latin typeface="Consolas" panose="020B0609020204030204" pitchFamily="49" charset="0"/>
              </a:rPr>
              <a:t>setResultado</a:t>
            </a:r>
            <a:r>
              <a:rPr lang="pt-BR" sz="1400">
                <a:latin typeface="Consolas" panose="020B0609020204030204" pitchFamily="49" charset="0"/>
              </a:rPr>
              <a:t>(</a:t>
            </a:r>
            <a:r>
              <a:rPr lang="pt-BR" sz="1400" b="1" err="1">
                <a:latin typeface="Consolas" panose="020B0609020204030204" pitchFamily="49" charset="0"/>
              </a:rPr>
              <a:t>int</a:t>
            </a:r>
            <a:r>
              <a:rPr lang="pt-BR" sz="1400">
                <a:latin typeface="Consolas" panose="020B0609020204030204" pitchFamily="49" charset="0"/>
              </a:rPr>
              <a:t> resultado)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>
                <a:latin typeface="Consolas" panose="020B0609020204030204" pitchFamily="49" charset="0"/>
              </a:rPr>
              <a:t>	</a:t>
            </a:r>
            <a:r>
              <a:rPr lang="pt-BR" sz="1400" b="1" err="1">
                <a:latin typeface="Consolas" panose="020B0609020204030204" pitchFamily="49" charset="0"/>
              </a:rPr>
              <a:t>this</a:t>
            </a:r>
            <a:r>
              <a:rPr lang="pt-BR" sz="1400" err="1">
                <a:latin typeface="Consolas" panose="020B0609020204030204" pitchFamily="49" charset="0"/>
              </a:rPr>
              <a:t>.resultado</a:t>
            </a:r>
            <a:r>
              <a:rPr lang="pt-BR" sz="1400">
                <a:latin typeface="Consolas" panose="020B0609020204030204" pitchFamily="49" charset="0"/>
              </a:rPr>
              <a:t> = resultado;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latin typeface="Consolas" panose="020B0609020204030204" pitchFamily="49" charset="0"/>
              </a:rPr>
              <a:t>// </a:t>
            </a:r>
            <a:r>
              <a:rPr lang="pt-BR" sz="1400" u="sng">
                <a:latin typeface="Consolas" panose="020B0609020204030204" pitchFamily="49" charset="0"/>
              </a:rPr>
              <a:t>Conteúdo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da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sua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classe</a:t>
            </a:r>
            <a:r>
              <a:rPr lang="pt-BR" sz="1400">
                <a:latin typeface="Consolas" panose="020B0609020204030204" pitchFamily="49" charset="0"/>
              </a:rPr>
              <a:t> - </a:t>
            </a:r>
            <a:r>
              <a:rPr lang="pt-BR" sz="1400" u="sng">
                <a:latin typeface="Consolas" panose="020B0609020204030204" pitchFamily="49" charset="0"/>
              </a:rPr>
              <a:t>variáveis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utilizadas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na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classe</a:t>
            </a:r>
            <a:endParaRPr lang="pt-BR" sz="1400"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err="1">
                <a:latin typeface="Consolas" panose="020B0609020204030204" pitchFamily="49" charset="0"/>
              </a:rPr>
              <a:t>private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b="1" err="1">
                <a:latin typeface="Consolas" panose="020B0609020204030204" pitchFamily="49" charset="0"/>
              </a:rPr>
              <a:t>int</a:t>
            </a:r>
            <a:r>
              <a:rPr lang="pt-BR" sz="1400">
                <a:latin typeface="Consolas" panose="020B0609020204030204" pitchFamily="49" charset="0"/>
              </a:rPr>
              <a:t> numero; // define o </a:t>
            </a:r>
            <a:r>
              <a:rPr lang="pt-BR" sz="1400" u="sng">
                <a:latin typeface="Consolas" panose="020B0609020204030204" pitchFamily="49" charset="0"/>
              </a:rPr>
              <a:t>número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como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privado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para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ser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utilizado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aqui</a:t>
            </a:r>
            <a:endParaRPr lang="pt-BR" sz="1400"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err="1">
                <a:latin typeface="Consolas" panose="020B0609020204030204" pitchFamily="49" charset="0"/>
              </a:rPr>
              <a:t>private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b="1" err="1">
                <a:latin typeface="Consolas" panose="020B0609020204030204" pitchFamily="49" charset="0"/>
              </a:rPr>
              <a:t>int</a:t>
            </a:r>
            <a:r>
              <a:rPr lang="pt-BR" sz="1400">
                <a:latin typeface="Consolas" panose="020B0609020204030204" pitchFamily="49" charset="0"/>
              </a:rPr>
              <a:t> numero2; // define o </a:t>
            </a:r>
            <a:r>
              <a:rPr lang="pt-BR" sz="1400" u="sng">
                <a:latin typeface="Consolas" panose="020B0609020204030204" pitchFamily="49" charset="0"/>
              </a:rPr>
              <a:t>número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como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privado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para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ser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utilizado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aqui</a:t>
            </a:r>
            <a:endParaRPr lang="pt-BR" sz="1400"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err="1">
                <a:latin typeface="Consolas" panose="020B0609020204030204" pitchFamily="49" charset="0"/>
              </a:rPr>
              <a:t>private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b="1" err="1">
                <a:latin typeface="Consolas" panose="020B0609020204030204" pitchFamily="49" charset="0"/>
              </a:rPr>
              <a:t>int</a:t>
            </a:r>
            <a:r>
              <a:rPr lang="pt-BR" sz="1400">
                <a:latin typeface="Consolas" panose="020B0609020204030204" pitchFamily="49" charset="0"/>
              </a:rPr>
              <a:t> resultado; // define o </a:t>
            </a:r>
            <a:r>
              <a:rPr lang="pt-BR" sz="1400" u="sng">
                <a:latin typeface="Consolas" panose="020B0609020204030204" pitchFamily="49" charset="0"/>
              </a:rPr>
              <a:t>resultado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como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público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para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ser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utilizado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em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seu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objeto</a:t>
            </a:r>
            <a:endParaRPr lang="pt-BR" sz="1400"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br>
              <a:rPr lang="pt-BR" sz="1400">
                <a:latin typeface="Consolas" panose="020B0609020204030204" pitchFamily="49" charset="0"/>
              </a:rPr>
            </a:br>
            <a:endParaRPr lang="pt-BR" sz="1400"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err="1">
                <a:latin typeface="Consolas" panose="020B0609020204030204" pitchFamily="49" charset="0"/>
              </a:rPr>
              <a:t>public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b="1" err="1">
                <a:latin typeface="Consolas" panose="020B0609020204030204" pitchFamily="49" charset="0"/>
              </a:rPr>
              <a:t>int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err="1">
                <a:latin typeface="Consolas" panose="020B0609020204030204" pitchFamily="49" charset="0"/>
              </a:rPr>
              <a:t>getDobro</a:t>
            </a:r>
            <a:r>
              <a:rPr lang="pt-BR" sz="1400">
                <a:latin typeface="Consolas" panose="020B0609020204030204" pitchFamily="49" charset="0"/>
              </a:rPr>
              <a:t>() // </a:t>
            </a:r>
            <a:r>
              <a:rPr lang="pt-BR" sz="1400" u="sng">
                <a:latin typeface="Consolas" panose="020B0609020204030204" pitchFamily="49" charset="0"/>
              </a:rPr>
              <a:t>retorna</a:t>
            </a:r>
            <a:r>
              <a:rPr lang="pt-BR" sz="1400">
                <a:latin typeface="Consolas" panose="020B0609020204030204" pitchFamily="49" charset="0"/>
              </a:rPr>
              <a:t> o </a:t>
            </a:r>
            <a:r>
              <a:rPr lang="pt-BR" sz="1400" u="sng">
                <a:latin typeface="Consolas" panose="020B0609020204030204" pitchFamily="49" charset="0"/>
              </a:rPr>
              <a:t>dobro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de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um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número</a:t>
            </a:r>
            <a:endParaRPr lang="pt-BR" sz="1400"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latin typeface="Consolas" panose="020B0609020204030204" pitchFamily="49" charset="0"/>
              </a:rPr>
              <a:t>	resultado = </a:t>
            </a:r>
            <a:r>
              <a:rPr lang="pt-BR" sz="1400" err="1">
                <a:latin typeface="Consolas" panose="020B0609020204030204" pitchFamily="49" charset="0"/>
              </a:rPr>
              <a:t>getNumero</a:t>
            </a:r>
            <a:r>
              <a:rPr lang="pt-BR" sz="1400">
                <a:latin typeface="Consolas" panose="020B0609020204030204" pitchFamily="49" charset="0"/>
              </a:rPr>
              <a:t>() * 2;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>
                <a:latin typeface="Consolas" panose="020B0609020204030204" pitchFamily="49" charset="0"/>
              </a:rPr>
              <a:t>	</a:t>
            </a:r>
            <a:r>
              <a:rPr lang="pt-BR" sz="1400" b="1" err="1">
                <a:latin typeface="Consolas" panose="020B0609020204030204" pitchFamily="49" charset="0"/>
              </a:rPr>
              <a:t>return</a:t>
            </a:r>
            <a:r>
              <a:rPr lang="pt-BR" sz="1400">
                <a:latin typeface="Consolas" panose="020B0609020204030204" pitchFamily="49" charset="0"/>
              </a:rPr>
              <a:t> resultado;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err="1">
                <a:latin typeface="Consolas" panose="020B0609020204030204" pitchFamily="49" charset="0"/>
              </a:rPr>
              <a:t>public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b="1" err="1">
                <a:latin typeface="Consolas" panose="020B0609020204030204" pitchFamily="49" charset="0"/>
              </a:rPr>
              <a:t>int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err="1">
                <a:latin typeface="Consolas" panose="020B0609020204030204" pitchFamily="49" charset="0"/>
              </a:rPr>
              <a:t>getMultiplica</a:t>
            </a:r>
            <a:r>
              <a:rPr lang="pt-BR" sz="1400">
                <a:latin typeface="Consolas" panose="020B0609020204030204" pitchFamily="49" charset="0"/>
              </a:rPr>
              <a:t>() // </a:t>
            </a:r>
            <a:r>
              <a:rPr lang="pt-BR" sz="1400" u="sng">
                <a:latin typeface="Consolas" panose="020B0609020204030204" pitchFamily="49" charset="0"/>
              </a:rPr>
              <a:t>retorna</a:t>
            </a:r>
            <a:r>
              <a:rPr lang="pt-BR" sz="1400">
                <a:latin typeface="Consolas" panose="020B0609020204030204" pitchFamily="49" charset="0"/>
              </a:rPr>
              <a:t> o </a:t>
            </a:r>
            <a:r>
              <a:rPr lang="pt-BR" sz="1400" u="sng">
                <a:latin typeface="Consolas" panose="020B0609020204030204" pitchFamily="49" charset="0"/>
              </a:rPr>
              <a:t>dobro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de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um</a:t>
            </a:r>
            <a:r>
              <a:rPr lang="pt-BR" sz="1400">
                <a:latin typeface="Consolas" panose="020B0609020204030204" pitchFamily="49" charset="0"/>
              </a:rPr>
              <a:t> </a:t>
            </a:r>
            <a:r>
              <a:rPr lang="pt-BR" sz="1400" u="sng">
                <a:latin typeface="Consolas" panose="020B0609020204030204" pitchFamily="49" charset="0"/>
              </a:rPr>
              <a:t>número</a:t>
            </a:r>
            <a:endParaRPr lang="pt-BR" sz="1400"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latin typeface="Consolas" panose="020B0609020204030204" pitchFamily="49" charset="0"/>
              </a:rPr>
              <a:t>	resultado = </a:t>
            </a:r>
            <a:r>
              <a:rPr lang="pt-BR" sz="1400" err="1">
                <a:latin typeface="Consolas" panose="020B0609020204030204" pitchFamily="49" charset="0"/>
              </a:rPr>
              <a:t>getNumero</a:t>
            </a:r>
            <a:r>
              <a:rPr lang="pt-BR" sz="1400">
                <a:latin typeface="Consolas" panose="020B0609020204030204" pitchFamily="49" charset="0"/>
              </a:rPr>
              <a:t>() * getNumero2();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>
                <a:latin typeface="Consolas" panose="020B0609020204030204" pitchFamily="49" charset="0"/>
              </a:rPr>
              <a:t>	</a:t>
            </a:r>
            <a:r>
              <a:rPr lang="pt-BR" sz="1400" b="1" err="1">
                <a:latin typeface="Consolas" panose="020B0609020204030204" pitchFamily="49" charset="0"/>
              </a:rPr>
              <a:t>return</a:t>
            </a:r>
            <a:r>
              <a:rPr lang="pt-BR" sz="1400">
                <a:latin typeface="Consolas" panose="020B0609020204030204" pitchFamily="49" charset="0"/>
              </a:rPr>
              <a:t> resultado;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pt-BR" sz="1800">
                <a:latin typeface="Consolas" panose="020B0609020204030204" pitchFamily="49" charset="0"/>
              </a:rPr>
            </a:br>
            <a:r>
              <a:rPr lang="pt-BR" sz="1800"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7557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UTILIZANDO NOSSA CLASSE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/>
              <a:t>Utilizando a nossa classe </a:t>
            </a:r>
            <a:r>
              <a:rPr lang="pt-BR" err="1"/>
              <a:t>crianda</a:t>
            </a:r>
            <a:r>
              <a:rPr lang="pt-BR"/>
              <a:t> </a:t>
            </a:r>
            <a:r>
              <a:rPr lang="pt-BR" err="1"/>
              <a:t>Teste_Classe</a:t>
            </a:r>
            <a:endParaRPr lang="pt-BR"/>
          </a:p>
          <a:p>
            <a:pPr marL="228600" lvl="1" indent="0">
              <a:spcBef>
                <a:spcPts val="0"/>
              </a:spcBef>
              <a:buNone/>
            </a:pPr>
            <a:endParaRPr lang="pt-BR" sz="1400" b="1">
              <a:effectLst/>
              <a:latin typeface="Consolas" panose="020B0609020204030204" pitchFamily="49" charset="0"/>
            </a:endParaRP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 b="1" err="1">
                <a:effectLst/>
                <a:latin typeface="Consolas" panose="020B0609020204030204" pitchFamily="49" charset="0"/>
              </a:rPr>
              <a:t>package</a:t>
            </a:r>
            <a:r>
              <a:rPr lang="pt-BR" sz="1400" b="1">
                <a:effectLst/>
                <a:latin typeface="Consolas" panose="020B0609020204030204" pitchFamily="49" charset="0"/>
              </a:rPr>
              <a:t> </a:t>
            </a:r>
            <a:r>
              <a:rPr lang="pt-BR" sz="1400" b="1" err="1">
                <a:effectLst/>
                <a:latin typeface="Consolas" panose="020B0609020204030204" pitchFamily="49" charset="0"/>
              </a:rPr>
              <a:t>com.mycompany.classeteste</a:t>
            </a:r>
            <a:r>
              <a:rPr lang="pt-BR" sz="1400" b="1">
                <a:effectLst/>
                <a:latin typeface="Consolas" panose="020B0609020204030204" pitchFamily="49" charset="0"/>
              </a:rPr>
              <a:t>;</a:t>
            </a: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 b="1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b="1" err="1">
                <a:effectLst/>
                <a:latin typeface="Consolas" panose="020B0609020204030204" pitchFamily="49" charset="0"/>
              </a:rPr>
              <a:t>class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err="1">
                <a:effectLst/>
                <a:latin typeface="Consolas" panose="020B0609020204030204" pitchFamily="49" charset="0"/>
              </a:rPr>
              <a:t>TesteClasse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{</a:t>
            </a: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 b="1">
                <a:effectLst/>
                <a:latin typeface="Consolas" panose="020B0609020204030204" pitchFamily="49" charset="0"/>
              </a:rPr>
              <a:t>	</a:t>
            </a:r>
            <a:r>
              <a:rPr lang="pt-BR" sz="1400" b="1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b="1" err="1">
                <a:effectLst/>
                <a:latin typeface="Consolas" panose="020B0609020204030204" pitchFamily="49" charset="0"/>
              </a:rPr>
              <a:t>static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b="1" err="1">
                <a:effectLst/>
                <a:latin typeface="Consolas" panose="020B0609020204030204" pitchFamily="49" charset="0"/>
              </a:rPr>
              <a:t>void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err="1">
                <a:effectLst/>
                <a:latin typeface="Consolas" panose="020B0609020204030204" pitchFamily="49" charset="0"/>
              </a:rPr>
              <a:t>main</a:t>
            </a:r>
            <a:r>
              <a:rPr lang="pt-BR" sz="1400">
                <a:effectLst/>
                <a:latin typeface="Consolas" panose="020B0609020204030204" pitchFamily="49" charset="0"/>
              </a:rPr>
              <a:t>(</a:t>
            </a:r>
            <a:r>
              <a:rPr lang="pt-BR" sz="1400" err="1">
                <a:effectLst/>
                <a:latin typeface="Consolas" panose="020B0609020204030204" pitchFamily="49" charset="0"/>
              </a:rPr>
              <a:t>String</a:t>
            </a:r>
            <a:r>
              <a:rPr lang="pt-BR" sz="1400">
                <a:effectLst/>
                <a:latin typeface="Consolas" panose="020B0609020204030204" pitchFamily="49" charset="0"/>
              </a:rPr>
              <a:t>[] </a:t>
            </a:r>
            <a:r>
              <a:rPr lang="pt-BR" sz="1400" err="1">
                <a:effectLst/>
                <a:latin typeface="Consolas" panose="020B0609020204030204" pitchFamily="49" charset="0"/>
              </a:rPr>
              <a:t>args</a:t>
            </a:r>
            <a:r>
              <a:rPr lang="pt-BR" sz="1400">
                <a:effectLst/>
                <a:latin typeface="Consolas" panose="020B0609020204030204" pitchFamily="49" charset="0"/>
              </a:rPr>
              <a:t>) </a:t>
            </a: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>
                <a:latin typeface="Consolas" panose="020B0609020204030204" pitchFamily="49" charset="0"/>
              </a:rPr>
              <a:t>	</a:t>
            </a:r>
            <a:r>
              <a:rPr lang="pt-BR" sz="1400">
                <a:effectLst/>
                <a:latin typeface="Consolas" panose="020B0609020204030204" pitchFamily="49" charset="0"/>
              </a:rPr>
              <a:t>{</a:t>
            </a: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>
                <a:latin typeface="Consolas" panose="020B0609020204030204" pitchFamily="49" charset="0"/>
              </a:rPr>
              <a:t>		// Cria a classe para calcular o dobro de um número passado</a:t>
            </a:r>
            <a:endParaRPr lang="pt-BR" sz="1400">
              <a:effectLst/>
              <a:latin typeface="Consolas" panose="020B0609020204030204" pitchFamily="49" charset="0"/>
            </a:endParaRP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		</a:t>
            </a:r>
            <a:r>
              <a:rPr lang="pt-BR" sz="1400" err="1">
                <a:effectLst/>
                <a:latin typeface="Consolas" panose="020B0609020204030204" pitchFamily="49" charset="0"/>
              </a:rPr>
              <a:t>Teste_Classe</a:t>
            </a:r>
            <a:r>
              <a:rPr lang="pt-BR" sz="1400">
                <a:effectLst/>
                <a:latin typeface="Consolas" panose="020B0609020204030204" pitchFamily="49" charset="0"/>
              </a:rPr>
              <a:t> nova = </a:t>
            </a:r>
            <a:r>
              <a:rPr lang="pt-BR" sz="1400" b="1">
                <a:effectLst/>
                <a:latin typeface="Consolas" panose="020B0609020204030204" pitchFamily="49" charset="0"/>
              </a:rPr>
              <a:t>new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err="1">
                <a:effectLst/>
                <a:latin typeface="Consolas" panose="020B0609020204030204" pitchFamily="49" charset="0"/>
              </a:rPr>
              <a:t>Teste_Classe</a:t>
            </a:r>
            <a:r>
              <a:rPr lang="pt-BR" sz="1400">
                <a:effectLst/>
                <a:latin typeface="Consolas" panose="020B0609020204030204" pitchFamily="49" charset="0"/>
              </a:rPr>
              <a:t>(1);</a:t>
            </a: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		</a:t>
            </a:r>
            <a:r>
              <a:rPr lang="pt-BR" sz="1400" err="1">
                <a:effectLst/>
                <a:latin typeface="Consolas" panose="020B0609020204030204" pitchFamily="49" charset="0"/>
              </a:rPr>
              <a:t>System.</a:t>
            </a:r>
            <a:r>
              <a:rPr lang="pt-BR" sz="1400" b="1" i="1" err="1">
                <a:effectLst/>
                <a:latin typeface="Consolas" panose="020B0609020204030204" pitchFamily="49" charset="0"/>
              </a:rPr>
              <a:t>out</a:t>
            </a:r>
            <a:r>
              <a:rPr lang="pt-BR" sz="1400" err="1">
                <a:effectLst/>
                <a:latin typeface="Consolas" panose="020B0609020204030204" pitchFamily="49" charset="0"/>
              </a:rPr>
              <a:t>.println</a:t>
            </a:r>
            <a:r>
              <a:rPr lang="pt-BR" sz="1400">
                <a:effectLst/>
                <a:latin typeface="Consolas" panose="020B0609020204030204" pitchFamily="49" charset="0"/>
              </a:rPr>
              <a:t>("Resultado é: "+</a:t>
            </a:r>
            <a:r>
              <a:rPr lang="pt-BR" sz="1400" err="1">
                <a:effectLst/>
                <a:latin typeface="Consolas" panose="020B0609020204030204" pitchFamily="49" charset="0"/>
              </a:rPr>
              <a:t>nova.getDobro</a:t>
            </a:r>
            <a:r>
              <a:rPr lang="pt-BR" sz="1400">
                <a:effectLst/>
                <a:latin typeface="Consolas" panose="020B0609020204030204" pitchFamily="49" charset="0"/>
              </a:rPr>
              <a:t>());</a:t>
            </a: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>
                <a:latin typeface="Consolas" panose="020B0609020204030204" pitchFamily="49" charset="0"/>
              </a:rPr>
              <a:t>		// Cria a classe para calcular a multiplicação de 2 números passados</a:t>
            </a:r>
            <a:endParaRPr lang="pt-BR" sz="1400">
              <a:effectLst/>
              <a:latin typeface="Consolas" panose="020B0609020204030204" pitchFamily="49" charset="0"/>
            </a:endParaRP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		</a:t>
            </a:r>
            <a:r>
              <a:rPr lang="pt-BR" sz="1400" err="1">
                <a:effectLst/>
                <a:latin typeface="Consolas" panose="020B0609020204030204" pitchFamily="49" charset="0"/>
              </a:rPr>
              <a:t>Teste_Classe</a:t>
            </a:r>
            <a:r>
              <a:rPr lang="pt-BR" sz="1400">
                <a:effectLst/>
                <a:latin typeface="Consolas" panose="020B0609020204030204" pitchFamily="49" charset="0"/>
              </a:rPr>
              <a:t> nova2 = </a:t>
            </a:r>
            <a:r>
              <a:rPr lang="pt-BR" sz="1400" b="1">
                <a:effectLst/>
                <a:latin typeface="Consolas" panose="020B0609020204030204" pitchFamily="49" charset="0"/>
              </a:rPr>
              <a:t>new</a:t>
            </a:r>
            <a:r>
              <a:rPr lang="pt-BR" sz="1400">
                <a:effectLst/>
                <a:latin typeface="Consolas" panose="020B0609020204030204" pitchFamily="49" charset="0"/>
              </a:rPr>
              <a:t> </a:t>
            </a:r>
            <a:r>
              <a:rPr lang="pt-BR" sz="1400" err="1">
                <a:effectLst/>
                <a:latin typeface="Consolas" panose="020B0609020204030204" pitchFamily="49" charset="0"/>
              </a:rPr>
              <a:t>Teste_Classe</a:t>
            </a:r>
            <a:r>
              <a:rPr lang="pt-BR" sz="1400">
                <a:effectLst/>
                <a:latin typeface="Consolas" panose="020B0609020204030204" pitchFamily="49" charset="0"/>
              </a:rPr>
              <a:t>(15,10);</a:t>
            </a: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		</a:t>
            </a:r>
            <a:r>
              <a:rPr lang="pt-BR" sz="1400" err="1">
                <a:effectLst/>
                <a:latin typeface="Consolas" panose="020B0609020204030204" pitchFamily="49" charset="0"/>
              </a:rPr>
              <a:t>System.</a:t>
            </a:r>
            <a:r>
              <a:rPr lang="pt-BR" sz="1400" b="1" i="1" err="1">
                <a:effectLst/>
                <a:latin typeface="Consolas" panose="020B0609020204030204" pitchFamily="49" charset="0"/>
              </a:rPr>
              <a:t>out</a:t>
            </a:r>
            <a:r>
              <a:rPr lang="pt-BR" sz="1400" err="1">
                <a:effectLst/>
                <a:latin typeface="Consolas" panose="020B0609020204030204" pitchFamily="49" charset="0"/>
              </a:rPr>
              <a:t>.println</a:t>
            </a:r>
            <a:r>
              <a:rPr lang="pt-BR" sz="1400">
                <a:effectLst/>
                <a:latin typeface="Consolas" panose="020B0609020204030204" pitchFamily="49" charset="0"/>
              </a:rPr>
              <a:t>("Resultado é: "+nova2.getMultiplica());</a:t>
            </a: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	}</a:t>
            </a: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>
                <a:effectLst/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endParaRPr lang="pt-BR"/>
          </a:p>
          <a:p>
            <a:pPr marL="0" indent="0">
              <a:buNone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35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pPr algn="ctr" rtl="0"/>
            <a:r>
              <a:rPr lang="pt-BR"/>
              <a:t>Perguntas?</a:t>
            </a:r>
          </a:p>
        </p:txBody>
      </p:sp>
      <p:pic>
        <p:nvPicPr>
          <p:cNvPr id="6" name="Espaço Reservado para Imagem 5" descr="Circuito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/>
          </a:bodyPr>
          <a:lstStyle/>
          <a:p>
            <a:pPr algn="ctr" rtl="0"/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33_TF22898775_Win32" id="{4D6974A7-200F-4D7A-9E77-8B84AEB0BF36}" vid="{276CB21F-6DB6-4182-83EC-82E4F1BCA4B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CA63B502DA48642819285553564F79F" ma:contentTypeVersion="4" ma:contentTypeDescription="Crie um novo documento." ma:contentTypeScope="" ma:versionID="66ba17bb6f08a9ea90743ec72975f077">
  <xsd:schema xmlns:xsd="http://www.w3.org/2001/XMLSchema" xmlns:xs="http://www.w3.org/2001/XMLSchema" xmlns:p="http://schemas.microsoft.com/office/2006/metadata/properties" xmlns:ns2="5d25fcf7-4d30-446b-bfdf-c85bcb62c1bd" targetNamespace="http://schemas.microsoft.com/office/2006/metadata/properties" ma:root="true" ma:fieldsID="ac62602efc9660155e8965c1fa184e24" ns2:_="">
    <xsd:import namespace="5d25fcf7-4d30-446b-bfdf-c85bcb62c1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5fcf7-4d30-446b-bfdf-c85bcb62c1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39C6F62-25BA-4605-B530-5980FA3C5355}">
  <ds:schemaRefs>
    <ds:schemaRef ds:uri="5d25fcf7-4d30-446b-bfdf-c85bcb62c1b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moderno</Template>
  <Application>Microsoft Office PowerPoint</Application>
  <PresentationFormat>Widescreen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Circuito</vt:lpstr>
      <vt:lpstr>SOBRECARGAS</vt:lpstr>
      <vt:lpstr>Componentes de Computação </vt:lpstr>
      <vt:lpstr>Sobrecarga de métodos construtores </vt:lpstr>
      <vt:lpstr>ATRIBUTOS</vt:lpstr>
      <vt:lpstr>CRIANDO O SEU PROJETO COM CONSTRUTORES</vt:lpstr>
      <vt:lpstr>CLASSES</vt:lpstr>
      <vt:lpstr>MÉTODOS DA CLASSE CRIADA</vt:lpstr>
      <vt:lpstr>UTILIZANDO NOSSA CLASSE</vt:lpstr>
      <vt:lpstr>Perguntas?</vt:lpstr>
      <vt:lpstr>Atividade de fixação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SOBRECARGAS</dc:title>
  <dc:creator>CLAUDIO ROBERTO CORREDATO</dc:creator>
  <cp:revision>1</cp:revision>
  <dcterms:created xsi:type="dcterms:W3CDTF">2024-08-12T11:48:36Z</dcterms:created>
  <dcterms:modified xsi:type="dcterms:W3CDTF">2024-08-27T00:15:54Z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0x0101004CA63B502DA48642819285553564F79F</vt:lpwstr>
  </property>
</Properties>
</file>